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718300" cy="98679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00002A"/>
    <a:srgbClr val="0000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EEF6-1F20-4F54-A475-9963D6B1736A}" type="datetimeFigureOut">
              <a:rPr lang="hr-HR" smtClean="0"/>
              <a:t>2019-10-05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35BB3-115C-4229-86C6-5BF6709EEE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02699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EEF6-1F20-4F54-A475-9963D6B1736A}" type="datetimeFigureOut">
              <a:rPr lang="hr-HR" smtClean="0"/>
              <a:t>2019-10-05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35BB3-115C-4229-86C6-5BF6709EEE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4744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EEF6-1F20-4F54-A475-9963D6B1736A}" type="datetimeFigureOut">
              <a:rPr lang="hr-HR" smtClean="0"/>
              <a:t>2019-10-05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35BB3-115C-4229-86C6-5BF6709EEE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12958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EEF6-1F20-4F54-A475-9963D6B1736A}" type="datetimeFigureOut">
              <a:rPr lang="hr-HR" smtClean="0"/>
              <a:t>2019-10-05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35BB3-115C-4229-86C6-5BF6709EEE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62538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EEF6-1F20-4F54-A475-9963D6B1736A}" type="datetimeFigureOut">
              <a:rPr lang="hr-HR" smtClean="0"/>
              <a:t>2019-10-05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35BB3-115C-4229-86C6-5BF6709EEE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46910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EEF6-1F20-4F54-A475-9963D6B1736A}" type="datetimeFigureOut">
              <a:rPr lang="hr-HR" smtClean="0"/>
              <a:t>2019-10-05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35BB3-115C-4229-86C6-5BF6709EEE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8007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EEF6-1F20-4F54-A475-9963D6B1736A}" type="datetimeFigureOut">
              <a:rPr lang="hr-HR" smtClean="0"/>
              <a:t>2019-10-05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35BB3-115C-4229-86C6-5BF6709EEE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72740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EEF6-1F20-4F54-A475-9963D6B1736A}" type="datetimeFigureOut">
              <a:rPr lang="hr-HR" smtClean="0"/>
              <a:t>2019-10-05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35BB3-115C-4229-86C6-5BF6709EEE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52842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EEF6-1F20-4F54-A475-9963D6B1736A}" type="datetimeFigureOut">
              <a:rPr lang="hr-HR" smtClean="0"/>
              <a:t>2019-10-05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35BB3-115C-4229-86C6-5BF6709EEE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05169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EEF6-1F20-4F54-A475-9963D6B1736A}" type="datetimeFigureOut">
              <a:rPr lang="hr-HR" smtClean="0"/>
              <a:t>2019-10-05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35BB3-115C-4229-86C6-5BF6709EEE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68472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EEF6-1F20-4F54-A475-9963D6B1736A}" type="datetimeFigureOut">
              <a:rPr lang="hr-HR" smtClean="0"/>
              <a:t>2019-10-05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35BB3-115C-4229-86C6-5BF6709EEE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6954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2EEF6-1F20-4F54-A475-9963D6B1736A}" type="datetimeFigureOut">
              <a:rPr lang="hr-HR" smtClean="0"/>
              <a:t>2019-10-05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35BB3-115C-4229-86C6-5BF6709EEE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25476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javor.vucic@novacon.hr" TargetMode="Externa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  <a14:imgEffect>
                      <a14:saturation sat="40000"/>
                    </a14:imgEffect>
                    <a14:imgEffect>
                      <a14:brightnessContrast bright="45000" contrast="-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345" y="1"/>
            <a:ext cx="590465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ass/>
                    </a14:imgEffect>
                    <a14:imgEffect>
                      <a14:saturation sat="24000"/>
                    </a14:imgEffect>
                    <a14:imgEffect>
                      <a14:brightnessContrast bright="45000" contrast="-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576"/>
          <a:stretch/>
        </p:blipFill>
        <p:spPr bwMode="auto">
          <a:xfrm>
            <a:off x="0" y="0"/>
            <a:ext cx="3239345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536504" cy="1143000"/>
          </a:xfrm>
        </p:spPr>
        <p:txBody>
          <a:bodyPr>
            <a:noAutofit/>
          </a:bodyPr>
          <a:lstStyle/>
          <a:p>
            <a:r>
              <a:rPr lang="hr-HR" sz="1600" b="1" dirty="0" smtClean="0">
                <a:solidFill>
                  <a:srgbClr val="002060"/>
                </a:solidFill>
              </a:rPr>
              <a:t>Sekcija </a:t>
            </a:r>
            <a:r>
              <a:rPr lang="hr-HR" sz="1600" b="1" dirty="0">
                <a:solidFill>
                  <a:srgbClr val="002060"/>
                </a:solidFill>
              </a:rPr>
              <a:t>za muskuloskeletnu radiologiju HDR- </a:t>
            </a:r>
            <a:r>
              <a:rPr lang="hr-HR" sz="1600" b="1" dirty="0" smtClean="0">
                <a:solidFill>
                  <a:srgbClr val="002060"/>
                </a:solidFill>
              </a:rPr>
              <a:t>HLZ</a:t>
            </a:r>
            <a:br>
              <a:rPr lang="hr-HR" sz="1600" b="1" dirty="0" smtClean="0">
                <a:solidFill>
                  <a:srgbClr val="002060"/>
                </a:solidFill>
              </a:rPr>
            </a:br>
            <a:r>
              <a:rPr lang="hr-HR" sz="1600" b="1" dirty="0" smtClean="0">
                <a:solidFill>
                  <a:srgbClr val="002060"/>
                </a:solidFill>
              </a:rPr>
              <a:t>Hrvatska liječnička komora </a:t>
            </a:r>
            <a:br>
              <a:rPr lang="hr-HR" sz="1600" b="1" dirty="0" smtClean="0">
                <a:solidFill>
                  <a:srgbClr val="002060"/>
                </a:solidFill>
              </a:rPr>
            </a:br>
            <a:r>
              <a:rPr lang="hr-HR" sz="1600" b="1" dirty="0" smtClean="0">
                <a:solidFill>
                  <a:srgbClr val="002060"/>
                </a:solidFill>
              </a:rPr>
              <a:t>Specijalna bolnica „Sveta Katarina”</a:t>
            </a:r>
            <a:endParaRPr lang="hr-HR" sz="1600" b="1" dirty="0">
              <a:solidFill>
                <a:srgbClr val="00206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853880" y="1600200"/>
            <a:ext cx="4038600" cy="492514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hr-HR" sz="2400" dirty="0" smtClean="0"/>
          </a:p>
          <a:p>
            <a:pPr marL="0" indent="0" algn="ctr">
              <a:buNone/>
            </a:pPr>
            <a:r>
              <a:rPr lang="hr-HR" sz="2400" dirty="0" smtClean="0">
                <a:solidFill>
                  <a:srgbClr val="00002A"/>
                </a:solidFill>
              </a:rPr>
              <a:t>Tečaj </a:t>
            </a:r>
            <a:r>
              <a:rPr lang="hr-HR" sz="2400" dirty="0">
                <a:solidFill>
                  <a:srgbClr val="00002A"/>
                </a:solidFill>
              </a:rPr>
              <a:t>stalne medicinske izobrazbe </a:t>
            </a:r>
            <a:endParaRPr lang="hr-HR" sz="2400" dirty="0" smtClean="0">
              <a:solidFill>
                <a:srgbClr val="00002A"/>
              </a:solidFill>
            </a:endParaRPr>
          </a:p>
          <a:p>
            <a:pPr marL="0" indent="0" algn="ctr">
              <a:buNone/>
            </a:pPr>
            <a:endParaRPr lang="hr-HR" sz="2400" dirty="0" smtClean="0"/>
          </a:p>
          <a:p>
            <a:pPr marL="0" indent="0" algn="ctr">
              <a:buNone/>
            </a:pPr>
            <a:r>
              <a:rPr lang="hr-HR" b="1" dirty="0" smtClean="0">
                <a:solidFill>
                  <a:srgbClr val="C00000"/>
                </a:solidFill>
              </a:rPr>
              <a:t>„OSLIKAVANJE RAMENA“</a:t>
            </a:r>
          </a:p>
          <a:p>
            <a:pPr marL="0" indent="0" algn="ctr">
              <a:buNone/>
            </a:pPr>
            <a:endParaRPr lang="hr-HR" b="1" dirty="0" smtClean="0"/>
          </a:p>
          <a:p>
            <a:pPr marL="0" indent="0" algn="ctr">
              <a:buNone/>
            </a:pPr>
            <a:r>
              <a:rPr lang="hr-HR" sz="2400" b="1" dirty="0" smtClean="0">
                <a:solidFill>
                  <a:srgbClr val="00002A"/>
                </a:solidFill>
              </a:rPr>
              <a:t>8. i 9. studenog 2019. g</a:t>
            </a:r>
          </a:p>
          <a:p>
            <a:pPr marL="0" indent="0">
              <a:buNone/>
            </a:pPr>
            <a:endParaRPr lang="hr-HR" b="1" dirty="0">
              <a:solidFill>
                <a:srgbClr val="00002A"/>
              </a:solidFill>
            </a:endParaRPr>
          </a:p>
          <a:p>
            <a:pPr marL="0" indent="0" algn="ctr">
              <a:buNone/>
            </a:pPr>
            <a:r>
              <a:rPr lang="hr-HR" sz="1800" b="1" dirty="0" smtClean="0">
                <a:solidFill>
                  <a:srgbClr val="00002A"/>
                </a:solidFill>
              </a:rPr>
              <a:t>Predavaonica </a:t>
            </a:r>
          </a:p>
          <a:p>
            <a:pPr marL="0" indent="0" algn="ctr">
              <a:buNone/>
            </a:pPr>
            <a:r>
              <a:rPr lang="hr-HR" sz="1800" b="1" dirty="0" smtClean="0">
                <a:solidFill>
                  <a:srgbClr val="00002A"/>
                </a:solidFill>
              </a:rPr>
              <a:t>Hrvatskog liječničkog zbora</a:t>
            </a:r>
          </a:p>
          <a:p>
            <a:pPr marL="0" indent="0" algn="ctr">
              <a:buNone/>
            </a:pPr>
            <a:r>
              <a:rPr lang="hr-HR" sz="1800" b="1" dirty="0" smtClean="0">
                <a:solidFill>
                  <a:srgbClr val="00002A"/>
                </a:solidFill>
              </a:rPr>
              <a:t>Šubićeva 9, Zagreb</a:t>
            </a:r>
          </a:p>
          <a:p>
            <a:pPr marL="0" indent="0" algn="ctr">
              <a:buNone/>
            </a:pPr>
            <a:endParaRPr lang="hr-HR" sz="1800" b="1" dirty="0" smtClean="0">
              <a:solidFill>
                <a:srgbClr val="00002A"/>
              </a:solidFill>
            </a:endParaRPr>
          </a:p>
          <a:p>
            <a:pPr marL="0" indent="0" algn="ctr">
              <a:buNone/>
            </a:pPr>
            <a:endParaRPr lang="hr-HR" sz="1800" b="1" dirty="0">
              <a:solidFill>
                <a:srgbClr val="00002A"/>
              </a:solidFill>
            </a:endParaRPr>
          </a:p>
          <a:p>
            <a:pPr marL="0" indent="0" algn="ctr">
              <a:buNone/>
            </a:pPr>
            <a:r>
              <a:rPr lang="hr-HR" sz="1800" b="1" dirty="0" smtClean="0">
                <a:solidFill>
                  <a:srgbClr val="00002A"/>
                </a:solidFill>
              </a:rPr>
              <a:t>Voditelj tečaja:</a:t>
            </a:r>
          </a:p>
          <a:p>
            <a:pPr marL="0" indent="0" algn="ctr">
              <a:buNone/>
            </a:pPr>
            <a:r>
              <a:rPr lang="hr-HR" sz="1800" b="1" dirty="0" smtClean="0">
                <a:solidFill>
                  <a:srgbClr val="00002A"/>
                </a:solidFill>
              </a:rPr>
              <a:t>Doc. dr. sc. Igor Borić, dr. med.</a:t>
            </a:r>
            <a:endParaRPr lang="hr-HR" sz="1800" dirty="0">
              <a:solidFill>
                <a:srgbClr val="00002A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620688"/>
            <a:ext cx="367240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1200" b="1" dirty="0">
                <a:solidFill>
                  <a:srgbClr val="00001E"/>
                </a:solidFill>
              </a:rPr>
              <a:t>Bodovanje </a:t>
            </a:r>
            <a:endParaRPr lang="hr-HR" sz="1200" dirty="0">
              <a:solidFill>
                <a:srgbClr val="00001E"/>
              </a:solidFill>
            </a:endParaRPr>
          </a:p>
          <a:p>
            <a:pPr algn="just"/>
            <a:r>
              <a:rPr lang="hr-HR" sz="1200" dirty="0">
                <a:solidFill>
                  <a:srgbClr val="00001E"/>
                </a:solidFill>
              </a:rPr>
              <a:t>T</a:t>
            </a:r>
            <a:r>
              <a:rPr lang="hr-HR" sz="1200" dirty="0" smtClean="0">
                <a:solidFill>
                  <a:srgbClr val="00001E"/>
                </a:solidFill>
              </a:rPr>
              <a:t>ečaj </a:t>
            </a:r>
            <a:r>
              <a:rPr lang="hr-HR" sz="1200" dirty="0">
                <a:solidFill>
                  <a:srgbClr val="00001E"/>
                </a:solidFill>
              </a:rPr>
              <a:t>će biti bodovan od strane Hrvatske liječničke komore.</a:t>
            </a:r>
          </a:p>
          <a:p>
            <a:pPr algn="just"/>
            <a:r>
              <a:rPr lang="hr-HR" sz="1200" b="1" dirty="0">
                <a:solidFill>
                  <a:srgbClr val="00001E"/>
                </a:solidFill>
              </a:rPr>
              <a:t> </a:t>
            </a:r>
            <a:endParaRPr lang="hr-HR" sz="1200" dirty="0">
              <a:solidFill>
                <a:srgbClr val="00001E"/>
              </a:solidFill>
            </a:endParaRPr>
          </a:p>
          <a:p>
            <a:pPr algn="just"/>
            <a:r>
              <a:rPr lang="hr-HR" sz="1200" b="1" dirty="0">
                <a:solidFill>
                  <a:srgbClr val="00001E"/>
                </a:solidFill>
              </a:rPr>
              <a:t>Kotizacije </a:t>
            </a:r>
            <a:endParaRPr lang="hr-HR" sz="1200" dirty="0">
              <a:solidFill>
                <a:srgbClr val="00001E"/>
              </a:solidFill>
            </a:endParaRPr>
          </a:p>
          <a:p>
            <a:pPr algn="just"/>
            <a:r>
              <a:rPr lang="hr-HR" sz="1200" dirty="0" smtClean="0">
                <a:solidFill>
                  <a:srgbClr val="00001E"/>
                </a:solidFill>
              </a:rPr>
              <a:t>Kotizacija </a:t>
            </a:r>
            <a:r>
              <a:rPr lang="hr-HR" sz="1200" dirty="0">
                <a:solidFill>
                  <a:srgbClr val="00001E"/>
                </a:solidFill>
              </a:rPr>
              <a:t>za tečaj iznosi 1.500,00 kn za uplate do 10. rujna 2019. godine, odnosno</a:t>
            </a:r>
          </a:p>
          <a:p>
            <a:pPr algn="just"/>
            <a:r>
              <a:rPr lang="hr-HR" sz="1200" dirty="0">
                <a:solidFill>
                  <a:srgbClr val="00001E"/>
                </a:solidFill>
              </a:rPr>
              <a:t>1.875,00 kn  za uplate poslije 10. rujna 2019.godine, a obuhvaća: pisane materijale tečaja, nazočnost pauzama za kavu, zajednički ručak i bodove od strane HLK. </a:t>
            </a:r>
          </a:p>
          <a:p>
            <a:pPr algn="just"/>
            <a:r>
              <a:rPr lang="hr-HR" sz="1200" dirty="0">
                <a:solidFill>
                  <a:srgbClr val="00001E"/>
                </a:solidFill>
              </a:rPr>
              <a:t> </a:t>
            </a:r>
          </a:p>
          <a:p>
            <a:pPr algn="just"/>
            <a:r>
              <a:rPr lang="hr-HR" sz="1200" b="1" dirty="0">
                <a:solidFill>
                  <a:srgbClr val="00001E"/>
                </a:solidFill>
              </a:rPr>
              <a:t>Instrukcije za plaćanje kotizacija </a:t>
            </a:r>
            <a:endParaRPr lang="hr-HR" sz="1200" dirty="0">
              <a:solidFill>
                <a:srgbClr val="00001E"/>
              </a:solidFill>
            </a:endParaRPr>
          </a:p>
          <a:p>
            <a:pPr algn="just"/>
            <a:r>
              <a:rPr lang="hr-HR" sz="1200" b="1" dirty="0">
                <a:solidFill>
                  <a:srgbClr val="00001E"/>
                </a:solidFill>
              </a:rPr>
              <a:t>Za uplate unutar Hrvatske</a:t>
            </a:r>
            <a:r>
              <a:rPr lang="hr-HR" sz="1200" dirty="0">
                <a:solidFill>
                  <a:srgbClr val="00001E"/>
                </a:solidFill>
              </a:rPr>
              <a:t> molimo vas da uplatu kotizacije izvršite u korist tehničkog organizatora tečaja tvrtke Novacon d.o.o., Metalčeva br. 5, 10000 Zagreb, IBAN br. HR8024840081101215562; poziv na broj 99; svrha uplate : uplata  kotizacije za tečaj Oslikavanje ramena i ime i prezime uplatitelja.</a:t>
            </a:r>
          </a:p>
          <a:p>
            <a:pPr algn="just"/>
            <a:r>
              <a:rPr lang="hr-HR" sz="1200" b="1" dirty="0">
                <a:solidFill>
                  <a:srgbClr val="00001E"/>
                </a:solidFill>
              </a:rPr>
              <a:t>Za uplate iz inozemstva</a:t>
            </a:r>
            <a:r>
              <a:rPr lang="hr-HR" sz="1200" dirty="0">
                <a:solidFill>
                  <a:srgbClr val="00001E"/>
                </a:solidFill>
              </a:rPr>
              <a:t> molimo vas da uplatu kotizacije izvršite u korist tvrtke : Novacon d.o.o., Metalčeva br. 5, 10000 Zagreb, Croatia; IBAN br. HR8024840081101215562 ; BIC/SWIFT : RZBHHR2X;</a:t>
            </a:r>
          </a:p>
          <a:p>
            <a:pPr algn="just"/>
            <a:r>
              <a:rPr lang="hr-HR" sz="1200" dirty="0">
                <a:solidFill>
                  <a:srgbClr val="00001E"/>
                </a:solidFill>
              </a:rPr>
              <a:t>svrha uplate : uplata kotizacije za tečaj Oslikavanje ramena i ime i prezime uplatitelja.   </a:t>
            </a:r>
          </a:p>
          <a:p>
            <a:pPr algn="just"/>
            <a:r>
              <a:rPr lang="hr-HR" sz="1200" dirty="0">
                <a:solidFill>
                  <a:srgbClr val="00001E"/>
                </a:solidFill>
              </a:rPr>
              <a:t>  </a:t>
            </a:r>
          </a:p>
          <a:p>
            <a:pPr algn="just"/>
            <a:r>
              <a:rPr lang="hr-HR" sz="1200" dirty="0">
                <a:solidFill>
                  <a:srgbClr val="00001E"/>
                </a:solidFill>
              </a:rPr>
              <a:t>Za sve detalje oko prijave i uplate tečaja molimo vas da se obratite tehničkom organizatoru tečaja  </a:t>
            </a:r>
          </a:p>
          <a:p>
            <a:pPr algn="just"/>
            <a:r>
              <a:rPr lang="en-GB" sz="1200" dirty="0" err="1">
                <a:solidFill>
                  <a:srgbClr val="00001E"/>
                </a:solidFill>
              </a:rPr>
              <a:t>tvrtki</a:t>
            </a:r>
            <a:r>
              <a:rPr lang="en-GB" sz="1200" dirty="0">
                <a:solidFill>
                  <a:srgbClr val="00001E"/>
                </a:solidFill>
              </a:rPr>
              <a:t> : </a:t>
            </a:r>
            <a:r>
              <a:rPr lang="en-GB" sz="1200" dirty="0" err="1">
                <a:solidFill>
                  <a:srgbClr val="00001E"/>
                </a:solidFill>
              </a:rPr>
              <a:t>Novacon</a:t>
            </a:r>
            <a:r>
              <a:rPr lang="en-GB" sz="1200" dirty="0">
                <a:solidFill>
                  <a:srgbClr val="00001E"/>
                </a:solidFill>
              </a:rPr>
              <a:t> </a:t>
            </a:r>
            <a:r>
              <a:rPr lang="en-GB" sz="1200" dirty="0" err="1">
                <a:solidFill>
                  <a:srgbClr val="00001E"/>
                </a:solidFill>
              </a:rPr>
              <a:t>d.o.o</a:t>
            </a:r>
            <a:r>
              <a:rPr lang="en-GB" sz="1200" dirty="0">
                <a:solidFill>
                  <a:srgbClr val="00001E"/>
                </a:solidFill>
              </a:rPr>
              <a:t>., </a:t>
            </a:r>
            <a:r>
              <a:rPr lang="en-GB" sz="1200" dirty="0" err="1">
                <a:solidFill>
                  <a:srgbClr val="00001E"/>
                </a:solidFill>
              </a:rPr>
              <a:t>Metalčeva</a:t>
            </a:r>
            <a:r>
              <a:rPr lang="en-GB" sz="1200" dirty="0">
                <a:solidFill>
                  <a:srgbClr val="00001E"/>
                </a:solidFill>
              </a:rPr>
              <a:t> br. 5, 10000 Zagreb , OIB : 57062925405</a:t>
            </a:r>
            <a:endParaRPr lang="hr-HR" sz="1200" dirty="0">
              <a:solidFill>
                <a:srgbClr val="00001E"/>
              </a:solidFill>
            </a:endParaRPr>
          </a:p>
          <a:p>
            <a:pPr algn="just"/>
            <a:r>
              <a:rPr lang="en-GB" sz="1200" dirty="0" err="1">
                <a:solidFill>
                  <a:srgbClr val="00001E"/>
                </a:solidFill>
              </a:rPr>
              <a:t>kontakt</a:t>
            </a:r>
            <a:r>
              <a:rPr lang="en-GB" sz="1200" dirty="0">
                <a:solidFill>
                  <a:srgbClr val="00001E"/>
                </a:solidFill>
              </a:rPr>
              <a:t> </a:t>
            </a:r>
            <a:r>
              <a:rPr lang="en-GB" sz="1200" dirty="0" err="1">
                <a:solidFill>
                  <a:srgbClr val="00001E"/>
                </a:solidFill>
              </a:rPr>
              <a:t>osoba</a:t>
            </a:r>
            <a:r>
              <a:rPr lang="en-GB" sz="1200" dirty="0">
                <a:solidFill>
                  <a:srgbClr val="00001E"/>
                </a:solidFill>
              </a:rPr>
              <a:t> : </a:t>
            </a:r>
            <a:r>
              <a:rPr lang="en-GB" sz="1200" b="1" dirty="0">
                <a:solidFill>
                  <a:srgbClr val="00001E"/>
                </a:solidFill>
              </a:rPr>
              <a:t>Javor Vučić </a:t>
            </a:r>
            <a:endParaRPr lang="hr-HR" sz="1200" b="1" dirty="0">
              <a:solidFill>
                <a:srgbClr val="00001E"/>
              </a:solidFill>
            </a:endParaRPr>
          </a:p>
          <a:p>
            <a:pPr algn="just"/>
            <a:r>
              <a:rPr lang="en-GB" sz="1200" dirty="0">
                <a:solidFill>
                  <a:srgbClr val="00001E"/>
                </a:solidFill>
              </a:rPr>
              <a:t>Mob.: ++385 - 91 - 507 5134 ; Tel.: ++385-1- 38 306 38 ; e-mail</a:t>
            </a:r>
            <a:r>
              <a:rPr lang="en-GB" sz="1200" dirty="0">
                <a:solidFill>
                  <a:srgbClr val="002060"/>
                </a:solidFill>
              </a:rPr>
              <a:t>: </a:t>
            </a:r>
            <a:r>
              <a:rPr lang="en-GB" sz="1200" u="sng" dirty="0">
                <a:solidFill>
                  <a:srgbClr val="002060"/>
                </a:solidFill>
                <a:hlinkClick r:id="rId6"/>
              </a:rPr>
              <a:t>javor.vucic@novacon.hr</a:t>
            </a:r>
            <a:r>
              <a:rPr lang="en-GB" sz="1200" dirty="0">
                <a:solidFill>
                  <a:srgbClr val="002060"/>
                </a:solidFill>
              </a:rPr>
              <a:t> </a:t>
            </a:r>
            <a:endParaRPr lang="hr-HR" sz="1200" dirty="0">
              <a:solidFill>
                <a:srgbClr val="002060"/>
              </a:solidFill>
            </a:endParaRPr>
          </a:p>
          <a:p>
            <a:pPr algn="just"/>
            <a:endParaRPr lang="hr-HR" sz="1200" dirty="0">
              <a:solidFill>
                <a:srgbClr val="00001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836696" y="220486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50126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39552" y="476672"/>
            <a:ext cx="3672408" cy="635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1100" b="1" dirty="0">
                <a:solidFill>
                  <a:srgbClr val="002060"/>
                </a:solidFill>
              </a:rPr>
              <a:t>Poštovani,</a:t>
            </a:r>
          </a:p>
          <a:p>
            <a:pPr algn="just"/>
            <a:r>
              <a:rPr lang="hr-HR" sz="1100" dirty="0">
                <a:solidFill>
                  <a:srgbClr val="002060"/>
                </a:solidFill>
              </a:rPr>
              <a:t> </a:t>
            </a:r>
          </a:p>
          <a:p>
            <a:pPr algn="just"/>
            <a:r>
              <a:rPr lang="hr-HR" sz="1100" dirty="0">
                <a:solidFill>
                  <a:srgbClr val="002060"/>
                </a:solidFill>
              </a:rPr>
              <a:t>U organizaciji Specijalne bolnice za ortopediju, kirurgiju, internu medicinu, neurologiju i fizikalnu medicinu i rehabilitaciju „Sveta Katarina“ iz  Zaboka i Sekcije za muskuloskeletnu radiologiju HDR- HLZ održati će se 8-9. studenog 2019. godine u HLZ, Šubićeva br. 9 u </a:t>
            </a:r>
            <a:r>
              <a:rPr lang="hr-HR" sz="1100" dirty="0" smtClean="0">
                <a:solidFill>
                  <a:srgbClr val="002060"/>
                </a:solidFill>
              </a:rPr>
              <a:t>Zagrebu, </a:t>
            </a:r>
            <a:r>
              <a:rPr lang="hr-HR" sz="1100" dirty="0">
                <a:solidFill>
                  <a:srgbClr val="002060"/>
                </a:solidFill>
              </a:rPr>
              <a:t>Tečaj stalne medicinske izobrazbe </a:t>
            </a:r>
            <a:r>
              <a:rPr lang="hr-HR" sz="1100" b="1" dirty="0">
                <a:solidFill>
                  <a:srgbClr val="002060"/>
                </a:solidFill>
              </a:rPr>
              <a:t>„Oslikavanje ramena</a:t>
            </a:r>
            <a:r>
              <a:rPr lang="hr-HR" sz="1100" b="1" dirty="0" smtClean="0">
                <a:solidFill>
                  <a:srgbClr val="002060"/>
                </a:solidFill>
              </a:rPr>
              <a:t>“.</a:t>
            </a:r>
          </a:p>
          <a:p>
            <a:pPr algn="just"/>
            <a:endParaRPr lang="hr-HR" sz="1100" dirty="0" smtClean="0">
              <a:solidFill>
                <a:srgbClr val="002060"/>
              </a:solidFill>
            </a:endParaRPr>
          </a:p>
          <a:p>
            <a:pPr algn="just"/>
            <a:r>
              <a:rPr lang="hr-HR" sz="1100" dirty="0" smtClean="0">
                <a:solidFill>
                  <a:srgbClr val="002060"/>
                </a:solidFill>
              </a:rPr>
              <a:t>Tečaj </a:t>
            </a:r>
            <a:r>
              <a:rPr lang="hr-HR" sz="1100" dirty="0">
                <a:solidFill>
                  <a:srgbClr val="002060"/>
                </a:solidFill>
              </a:rPr>
              <a:t>je namijenjen radiolozima, specijalizantima </a:t>
            </a:r>
            <a:r>
              <a:rPr lang="hr-HR" sz="1100" dirty="0" smtClean="0">
                <a:solidFill>
                  <a:srgbClr val="002060"/>
                </a:solidFill>
              </a:rPr>
              <a:t>radiologije</a:t>
            </a:r>
            <a:r>
              <a:rPr lang="hr-HR" sz="1100" dirty="0">
                <a:solidFill>
                  <a:srgbClr val="002060"/>
                </a:solidFill>
              </a:rPr>
              <a:t>, fizijatrima, ortopedima, specijalistima sportske medicine i svima koji se u svom radu susreću s patološkim stanjima ramenog obruča. Tečaj će na jedinstven način obuhvatiti temeljna medicinska znanja kroz anatomiju, kliničke osobitosti te </a:t>
            </a:r>
            <a:r>
              <a:rPr lang="hr-HR" sz="1100" dirty="0" smtClean="0">
                <a:solidFill>
                  <a:srgbClr val="002060"/>
                </a:solidFill>
              </a:rPr>
              <a:t>specifičnosti </a:t>
            </a:r>
            <a:r>
              <a:rPr lang="hr-HR" sz="1100" dirty="0">
                <a:solidFill>
                  <a:srgbClr val="002060"/>
                </a:solidFill>
              </a:rPr>
              <a:t>i najnovije spoznaje o oslikavanju ramena. </a:t>
            </a:r>
          </a:p>
          <a:p>
            <a:pPr algn="just"/>
            <a:r>
              <a:rPr lang="hr-HR" sz="1100" dirty="0">
                <a:solidFill>
                  <a:srgbClr val="002060"/>
                </a:solidFill>
              </a:rPr>
              <a:t> </a:t>
            </a:r>
          </a:p>
          <a:p>
            <a:pPr algn="just"/>
            <a:r>
              <a:rPr lang="hr-HR" sz="1100" b="1" dirty="0">
                <a:solidFill>
                  <a:srgbClr val="002060"/>
                </a:solidFill>
              </a:rPr>
              <a:t>Cilj tečaja </a:t>
            </a:r>
            <a:endParaRPr lang="hr-HR" sz="1100" dirty="0">
              <a:solidFill>
                <a:srgbClr val="002060"/>
              </a:solidFill>
            </a:endParaRPr>
          </a:p>
          <a:p>
            <a:pPr algn="just"/>
            <a:r>
              <a:rPr lang="hr-HR" sz="1100" dirty="0" smtClean="0">
                <a:solidFill>
                  <a:srgbClr val="002060"/>
                </a:solidFill>
              </a:rPr>
              <a:t>Cilj </a:t>
            </a:r>
            <a:r>
              <a:rPr lang="hr-HR" sz="1100" dirty="0">
                <a:solidFill>
                  <a:srgbClr val="002060"/>
                </a:solidFill>
              </a:rPr>
              <a:t>tečaja je prikazati najčešća patološka stanja u ramenom obruču magnetskom rezonancijom ( MR),</a:t>
            </a:r>
          </a:p>
          <a:p>
            <a:pPr algn="just"/>
            <a:r>
              <a:rPr lang="hr-HR" sz="1100" dirty="0">
                <a:solidFill>
                  <a:srgbClr val="002060"/>
                </a:solidFill>
              </a:rPr>
              <a:t>ali i usporediti MR prikaz ramena s prikazom drugim radiološkim metodama, prvenstveno UZV-om.   </a:t>
            </a:r>
          </a:p>
          <a:p>
            <a:pPr algn="just"/>
            <a:r>
              <a:rPr lang="hr-HR" sz="1100" b="1" dirty="0">
                <a:solidFill>
                  <a:srgbClr val="002060"/>
                </a:solidFill>
              </a:rPr>
              <a:t> </a:t>
            </a:r>
            <a:endParaRPr lang="hr-HR" sz="1100" dirty="0">
              <a:solidFill>
                <a:srgbClr val="002060"/>
              </a:solidFill>
            </a:endParaRPr>
          </a:p>
          <a:p>
            <a:pPr algn="just"/>
            <a:r>
              <a:rPr lang="hr-HR" sz="1100" b="1" dirty="0">
                <a:solidFill>
                  <a:srgbClr val="002060"/>
                </a:solidFill>
              </a:rPr>
              <a:t>Program tečaja  </a:t>
            </a:r>
            <a:endParaRPr lang="hr-HR" sz="1100" dirty="0">
              <a:solidFill>
                <a:srgbClr val="002060"/>
              </a:solidFill>
            </a:endParaRPr>
          </a:p>
          <a:p>
            <a:pPr algn="just"/>
            <a:r>
              <a:rPr lang="hr-HR" sz="1100" dirty="0" smtClean="0">
                <a:solidFill>
                  <a:srgbClr val="002060"/>
                </a:solidFill>
              </a:rPr>
              <a:t>Eminentni </a:t>
            </a:r>
            <a:r>
              <a:rPr lang="hr-HR" sz="1100" dirty="0">
                <a:solidFill>
                  <a:srgbClr val="002060"/>
                </a:solidFill>
              </a:rPr>
              <a:t>domaći predavači će kroz dva dana tečaja pokriti teme </a:t>
            </a:r>
            <a:r>
              <a:rPr lang="hr-HR" sz="1100" dirty="0" smtClean="0">
                <a:solidFill>
                  <a:srgbClr val="002060"/>
                </a:solidFill>
              </a:rPr>
              <a:t>iz: </a:t>
            </a:r>
            <a:r>
              <a:rPr lang="hr-HR" sz="1100" dirty="0">
                <a:solidFill>
                  <a:srgbClr val="002060"/>
                </a:solidFill>
              </a:rPr>
              <a:t>anatomije ramena, očekivanja kliničara od radiologa vezana za analizu ramena, patologiju mišića rotatora ramena, oštećenja labro – ligamentarnog kompleksa, patologiju akromio - klavikularnog zgloba, metaboličke i tumorske bolesti koje zahvaćaju rame. </a:t>
            </a:r>
            <a:endParaRPr lang="hr-HR" sz="1100" dirty="0" smtClean="0">
              <a:solidFill>
                <a:srgbClr val="002060"/>
              </a:solidFill>
            </a:endParaRPr>
          </a:p>
          <a:p>
            <a:pPr algn="just"/>
            <a:endParaRPr lang="hr-HR" sz="1100" dirty="0" smtClean="0">
              <a:solidFill>
                <a:srgbClr val="002060"/>
              </a:solidFill>
            </a:endParaRPr>
          </a:p>
          <a:p>
            <a:pPr algn="just"/>
            <a:endParaRPr lang="hr-HR" sz="1100" dirty="0">
              <a:solidFill>
                <a:srgbClr val="002060"/>
              </a:solidFill>
            </a:endParaRPr>
          </a:p>
          <a:p>
            <a:pPr algn="just"/>
            <a:endParaRPr lang="hr-HR" sz="1100" dirty="0" smtClean="0">
              <a:solidFill>
                <a:srgbClr val="002060"/>
              </a:solidFill>
            </a:endParaRPr>
          </a:p>
          <a:p>
            <a:pPr algn="just"/>
            <a:r>
              <a:rPr lang="hr-HR" sz="1100" dirty="0" smtClean="0">
                <a:solidFill>
                  <a:srgbClr val="002060"/>
                </a:solidFill>
              </a:rPr>
              <a:t>		</a:t>
            </a:r>
            <a:r>
              <a:rPr lang="en-GB" sz="1100" b="1" dirty="0" err="1" smtClean="0">
                <a:solidFill>
                  <a:srgbClr val="002060"/>
                </a:solidFill>
              </a:rPr>
              <a:t>Voditelj</a:t>
            </a:r>
            <a:r>
              <a:rPr lang="en-GB" sz="1100" b="1" dirty="0" smtClean="0">
                <a:solidFill>
                  <a:srgbClr val="002060"/>
                </a:solidFill>
              </a:rPr>
              <a:t> </a:t>
            </a:r>
            <a:r>
              <a:rPr lang="hr-HR" sz="1100" b="1" dirty="0" err="1">
                <a:solidFill>
                  <a:srgbClr val="002060"/>
                </a:solidFill>
              </a:rPr>
              <a:t>t</a:t>
            </a:r>
            <a:r>
              <a:rPr lang="en-GB" sz="1100" b="1" dirty="0" err="1" smtClean="0">
                <a:solidFill>
                  <a:srgbClr val="002060"/>
                </a:solidFill>
              </a:rPr>
              <a:t>ečaja</a:t>
            </a:r>
            <a:r>
              <a:rPr lang="en-GB" sz="1100" b="1" dirty="0" smtClean="0">
                <a:solidFill>
                  <a:srgbClr val="002060"/>
                </a:solidFill>
              </a:rPr>
              <a:t> </a:t>
            </a:r>
            <a:endParaRPr lang="hr-HR" sz="1100" b="1" dirty="0" smtClean="0">
              <a:solidFill>
                <a:srgbClr val="002060"/>
              </a:solidFill>
            </a:endParaRPr>
          </a:p>
          <a:p>
            <a:pPr algn="just"/>
            <a:r>
              <a:rPr lang="en-GB" sz="1100" dirty="0" smtClean="0">
                <a:solidFill>
                  <a:srgbClr val="002060"/>
                </a:solidFill>
              </a:rPr>
              <a:t> </a:t>
            </a:r>
            <a:r>
              <a:rPr lang="hr-HR" sz="1100" dirty="0" smtClean="0">
                <a:solidFill>
                  <a:srgbClr val="002060"/>
                </a:solidFill>
              </a:rPr>
              <a:t>	                  </a:t>
            </a:r>
            <a:r>
              <a:rPr lang="en-GB" sz="1100" dirty="0" smtClean="0">
                <a:solidFill>
                  <a:srgbClr val="002060"/>
                </a:solidFill>
              </a:rPr>
              <a:t>Doc.dr.sc</a:t>
            </a:r>
            <a:r>
              <a:rPr lang="en-GB" sz="1100" dirty="0">
                <a:solidFill>
                  <a:srgbClr val="002060"/>
                </a:solidFill>
              </a:rPr>
              <a:t>. Igor </a:t>
            </a:r>
            <a:r>
              <a:rPr lang="en-GB" sz="1100" dirty="0" err="1">
                <a:solidFill>
                  <a:srgbClr val="002060"/>
                </a:solidFill>
              </a:rPr>
              <a:t>Borić</a:t>
            </a:r>
            <a:r>
              <a:rPr lang="en-GB" sz="1100" dirty="0">
                <a:solidFill>
                  <a:srgbClr val="002060"/>
                </a:solidFill>
              </a:rPr>
              <a:t>, </a:t>
            </a:r>
            <a:r>
              <a:rPr lang="en-GB" sz="1100" dirty="0" err="1">
                <a:solidFill>
                  <a:srgbClr val="002060"/>
                </a:solidFill>
              </a:rPr>
              <a:t>dr.med</a:t>
            </a:r>
            <a:r>
              <a:rPr lang="en-GB" sz="1100" dirty="0">
                <a:solidFill>
                  <a:srgbClr val="002060"/>
                </a:solidFill>
              </a:rPr>
              <a:t>.</a:t>
            </a:r>
            <a:endParaRPr lang="hr-HR" sz="1100" dirty="0">
              <a:solidFill>
                <a:srgbClr val="002060"/>
              </a:solidFill>
            </a:endParaRPr>
          </a:p>
          <a:p>
            <a:pPr algn="just"/>
            <a:r>
              <a:rPr lang="hr-HR" sz="1100" dirty="0">
                <a:solidFill>
                  <a:srgbClr val="002060"/>
                </a:solidFill>
              </a:rPr>
              <a:t> </a:t>
            </a:r>
          </a:p>
          <a:p>
            <a:pPr algn="just"/>
            <a:endParaRPr lang="hr-HR" sz="11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07544" y="692696"/>
            <a:ext cx="1915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rgbClr val="002060"/>
                </a:solidFill>
              </a:rPr>
              <a:t>PROGRAM TEČAJA</a:t>
            </a:r>
            <a:endParaRPr lang="hr-HR" dirty="0">
              <a:solidFill>
                <a:srgbClr val="00206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756" y="1556792"/>
            <a:ext cx="4094716" cy="3984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03217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62</Words>
  <Application>Microsoft Office PowerPoint</Application>
  <PresentationFormat>On-screen Show (4:3)</PresentationFormat>
  <Paragraphs>50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Sekcija za muskuloskeletnu radiologiju HDR- HLZ Hrvatska liječnička komora  Specijalna bolnica „Sveta Katarina”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Igor</dc:creator>
  <cp:lastModifiedBy> IGOR BORIĆ </cp:lastModifiedBy>
  <cp:revision>11</cp:revision>
  <cp:lastPrinted>2019-09-27T08:37:13Z</cp:lastPrinted>
  <dcterms:created xsi:type="dcterms:W3CDTF">2019-09-26T21:37:05Z</dcterms:created>
  <dcterms:modified xsi:type="dcterms:W3CDTF">2019-10-05T08:36:45Z</dcterms:modified>
</cp:coreProperties>
</file>